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29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C34F0-141B-9648-9324-03C0B16DE537}" type="datetimeFigureOut">
              <a:rPr lang="en-US" smtClean="0"/>
              <a:t>4/12/12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DB130-7F09-3C40-AAFC-CA2ABAE6B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92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8A306-6AEB-E340-A5FE-159B98571AC9}" type="datetimeFigureOut">
              <a:rPr lang="en-US" smtClean="0"/>
              <a:t>4/12/12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B64D7-00D7-B146-8C3A-5305C726D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28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B64D7-00D7-B146-8C3A-5305C726DC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03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B64D7-00D7-B146-8C3A-5305C726DC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28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4/12/12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223931-2061-034C-80A5-BC627938BBB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9B287F-DF6B-2546-B60E-1C33C465AAD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bit.ly/Hdegh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it.ly/HPeKt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bit.ly/Hdegh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beth.patel@marin.edu" TargetMode="External"/><Relationship Id="rId4" Type="http://schemas.openxmlformats.org/officeDocument/2006/relationships/hyperlink" Target="mailto:cara.statucki@marin.edu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60378" y="812800"/>
            <a:ext cx="8211908" cy="22748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marL="0" marR="0" lvl="0" indent="0" algn="ctr" defTabSz="507995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" charset="0"/>
                <a:ea typeface="+mj-ea"/>
                <a:cs typeface="+mj-cs"/>
              </a:rPr>
              <a:t>Increasing Student Success by Integrating </a:t>
            </a:r>
            <a:r>
              <a:rPr kumimoji="0" lang="en-US" sz="4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" charset="0"/>
                <a:ea typeface="+mj-ea"/>
                <a:cs typeface="+mj-cs"/>
              </a:rPr>
              <a:t>SLOs</a:t>
            </a:r>
            <a:r>
              <a:rPr kumimoji="0" lang="en-US" sz="4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" charset="0"/>
                <a:ea typeface="+mj-ea"/>
                <a:cs typeface="+mj-cs"/>
              </a:rPr>
              <a:t> and Best Practices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60377" y="3540127"/>
            <a:ext cx="9018588" cy="24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</a:pPr>
            <a:r>
              <a:rPr lang="en-US" sz="2700" b="1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3200" dirty="0">
                <a:solidFill>
                  <a:srgbClr val="000000"/>
                </a:solidFill>
                <a:latin typeface="Arial" pitchFamily="1" charset="0"/>
              </a:rPr>
              <a:t>Beth Patel   </a:t>
            </a:r>
            <a:r>
              <a:rPr lang="en-US" sz="2700" dirty="0">
                <a:solidFill>
                  <a:srgbClr val="000000"/>
                </a:solidFill>
                <a:latin typeface="Arial" pitchFamily="1" charset="0"/>
              </a:rPr>
              <a:t>                           </a:t>
            </a:r>
            <a:r>
              <a:rPr lang="en-US" sz="3200" dirty="0">
                <a:solidFill>
                  <a:srgbClr val="000000"/>
                </a:solidFill>
                <a:latin typeface="Arial" pitchFamily="1" charset="0"/>
              </a:rPr>
              <a:t>Cara </a:t>
            </a:r>
            <a:r>
              <a:rPr lang="en-US" sz="3200" dirty="0" err="1">
                <a:solidFill>
                  <a:srgbClr val="000000"/>
                </a:solidFill>
                <a:latin typeface="Arial" pitchFamily="1" charset="0"/>
              </a:rPr>
              <a:t>Statucki</a:t>
            </a:r>
            <a:r>
              <a:rPr lang="en-US" sz="3200" dirty="0">
                <a:solidFill>
                  <a:srgbClr val="000000"/>
                </a:solidFill>
                <a:latin typeface="Arial" pitchFamily="1" charset="0"/>
              </a:rPr>
              <a:t> Kreit 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700" dirty="0">
                <a:solidFill>
                  <a:srgbClr val="000000"/>
                </a:solidFill>
                <a:latin typeface="Arial" pitchFamily="1" charset="0"/>
              </a:rPr>
              <a:t>ESL/Basic Skills English            English Department 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700" dirty="0">
                <a:solidFill>
                  <a:srgbClr val="000000"/>
                </a:solidFill>
                <a:latin typeface="Arial" pitchFamily="1" charset="0"/>
              </a:rPr>
              <a:t>College of Marin                         College of Marin 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700" b="1" dirty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</a:pPr>
            <a:r>
              <a:rPr lang="en-US" sz="2700" b="1" dirty="0">
                <a:solidFill>
                  <a:srgbClr val="000000"/>
                </a:solidFill>
                <a:latin typeface="Arial" pitchFamily="1" charset="0"/>
              </a:rPr>
              <a:t>Link to our Wiki site:  </a:t>
            </a:r>
            <a:r>
              <a:rPr lang="en-US" sz="2700" b="1" u="sng" dirty="0">
                <a:solidFill>
                  <a:srgbClr val="0000FF"/>
                </a:solidFill>
                <a:latin typeface="Arial" pitchFamily="1" charset="0"/>
                <a:hlinkClick r:id="rId2"/>
              </a:rPr>
              <a:t>http://bit.ly/Hdeghg</a:t>
            </a:r>
            <a:endParaRPr lang="en-US" sz="2700" b="1" u="sng" dirty="0">
              <a:solidFill>
                <a:srgbClr val="0000FF"/>
              </a:solidFill>
              <a:latin typeface="Arial" pitchFamily="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Agenda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5000"/>
              </a:lnSpc>
              <a:buNone/>
            </a:pP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Rationale 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Overview of our college learning outcomes  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Summary of our process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Website tour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Applications to other departments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700" dirty="0" smtClean="0">
                <a:solidFill>
                  <a:srgbClr val="000000"/>
                </a:solidFill>
                <a:latin typeface="Arial" pitchFamily="1" charset="0"/>
              </a:rPr>
              <a:t>Importance of professional learning communities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Rationale for Project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562600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95000"/>
              </a:lnSpc>
              <a:buNone/>
            </a:pPr>
            <a:r>
              <a:rPr lang="en-US" sz="2700" b="1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ESL course alignment and Student Learning Outcomes (</a:t>
            </a:r>
            <a:r>
              <a:rPr lang="en-US" sz="2900" dirty="0" err="1" smtClean="0">
                <a:solidFill>
                  <a:srgbClr val="000000"/>
                </a:solidFill>
                <a:latin typeface="Arial" pitchFamily="1" charset="0"/>
              </a:rPr>
              <a:t>SLOs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)     </a:t>
            </a:r>
            <a:endParaRPr lang="en-US" dirty="0" smtClean="0"/>
          </a:p>
          <a:p>
            <a:pPr algn="ctr">
              <a:lnSpc>
                <a:spcPct val="95000"/>
              </a:lnSpc>
              <a:buNone/>
            </a:pPr>
            <a:r>
              <a:rPr lang="en-US" sz="2900" b="1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err="1" smtClean="0">
                <a:solidFill>
                  <a:srgbClr val="000000"/>
                </a:solidFill>
                <a:latin typeface="Arial" pitchFamily="1" charset="0"/>
              </a:rPr>
              <a:t>SLOs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 and classroom practices </a:t>
            </a:r>
            <a:endParaRPr lang="en-US" dirty="0" smtClean="0"/>
          </a:p>
          <a:p>
            <a:pPr>
              <a:lnSpc>
                <a:spcPct val="95000"/>
              </a:lnSpc>
            </a:pP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College-wide learning 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outcomes / SLOs for the General Education programs: </a:t>
            </a:r>
          </a:p>
          <a:p>
            <a:pPr marL="400057" lvl="1" indent="0">
              <a:lnSpc>
                <a:spcPct val="95000"/>
              </a:lnSpc>
              <a:buClr>
                <a:srgbClr val="000000"/>
              </a:buClr>
              <a:buSzPct val="100000"/>
              <a:buNone/>
            </a:pPr>
            <a:endParaRPr lang="en-US" sz="2900" dirty="0" smtClean="0">
              <a:solidFill>
                <a:srgbClr val="000000"/>
              </a:solidFill>
              <a:latin typeface="Arial" pitchFamily="1" charset="0"/>
            </a:endParaRPr>
          </a:p>
          <a:p>
            <a:pPr lvl="1">
              <a:lnSpc>
                <a:spcPct val="95000"/>
              </a:lnSpc>
              <a:buNone/>
            </a:pPr>
            <a:r>
              <a:rPr lang="en-US" sz="2500" dirty="0" smtClean="0">
                <a:solidFill>
                  <a:srgbClr val="000000"/>
                </a:solidFill>
                <a:latin typeface="Arial" pitchFamily="1" charset="0"/>
              </a:rPr>
              <a:t>  </a:t>
            </a:r>
            <a:r>
              <a:rPr lang="en-US" sz="2500" dirty="0" smtClean="0">
                <a:solidFill>
                  <a:srgbClr val="000000"/>
                </a:solidFill>
                <a:latin typeface="Arial" pitchFamily="1" charset="0"/>
              </a:rPr>
              <a:t>  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1</a:t>
            </a:r>
            <a:r>
              <a:rPr lang="en-US" dirty="0">
                <a:solidFill>
                  <a:srgbClr val="000000"/>
                </a:solidFill>
                <a:latin typeface="Arial" pitchFamily="1" charset="0"/>
              </a:rPr>
              <a:t>. Written Competency  </a:t>
            </a:r>
            <a:endParaRPr lang="en-US" dirty="0"/>
          </a:p>
          <a:p>
            <a:pPr lvl="1">
              <a:lnSpc>
                <a:spcPct val="95000"/>
              </a:lnSpc>
              <a:buNone/>
            </a:pPr>
            <a:r>
              <a:rPr lang="en-US" dirty="0">
                <a:solidFill>
                  <a:srgbClr val="000000"/>
                </a:solidFill>
                <a:latin typeface="Arial" pitchFamily="1" charset="0"/>
              </a:rPr>
              <a:t>	2. Critical Thinking and Problem Solving</a:t>
            </a:r>
            <a:br>
              <a:rPr lang="en-US" dirty="0">
                <a:solidFill>
                  <a:srgbClr val="000000"/>
                </a:solidFill>
                <a:latin typeface="Arial" pitchFamily="1" charset="0"/>
              </a:rPr>
            </a:br>
            <a:r>
              <a:rPr lang="en-US" dirty="0">
                <a:solidFill>
                  <a:srgbClr val="000000"/>
                </a:solidFill>
                <a:latin typeface="Arial" pitchFamily="1" charset="0"/>
              </a:rPr>
              <a:t>3. Information Literacy</a:t>
            </a:r>
            <a:br>
              <a:rPr lang="en-US" dirty="0">
                <a:solidFill>
                  <a:srgbClr val="000000"/>
                </a:solidFill>
                <a:latin typeface="Arial" pitchFamily="1" charset="0"/>
              </a:rPr>
            </a:br>
            <a:r>
              <a:rPr lang="en-US" dirty="0">
                <a:solidFill>
                  <a:srgbClr val="000000"/>
                </a:solidFill>
                <a:latin typeface="Arial" pitchFamily="1" charset="0"/>
              </a:rPr>
              <a:t>4. Visual Communication</a:t>
            </a:r>
            <a:r>
              <a:rPr lang="en-US" b="1" dirty="0">
                <a:solidFill>
                  <a:srgbClr val="000000"/>
                </a:solidFill>
                <a:latin typeface="Arial" pitchFamily="1" charset="0"/>
              </a:rPr>
              <a:t/>
            </a:r>
            <a:br>
              <a:rPr lang="en-US" b="1" dirty="0">
                <a:solidFill>
                  <a:srgbClr val="000000"/>
                </a:solidFill>
                <a:latin typeface="Arial" pitchFamily="1" charset="0"/>
              </a:rPr>
            </a:br>
            <a:r>
              <a:rPr lang="en-US" dirty="0">
                <a:solidFill>
                  <a:srgbClr val="000000"/>
                </a:solidFill>
                <a:latin typeface="Arial" pitchFamily="1" charset="0"/>
              </a:rPr>
              <a:t>5. Scientific Reasoning </a:t>
            </a:r>
            <a:endParaRPr lang="en-US" dirty="0"/>
          </a:p>
          <a:p>
            <a:pPr>
              <a:lnSpc>
                <a:spcPct val="95000"/>
              </a:lnSpc>
              <a:buNone/>
            </a:pPr>
            <a:r>
              <a:rPr lang="en-US" dirty="0">
                <a:solidFill>
                  <a:srgbClr val="000000"/>
                </a:solidFill>
                <a:latin typeface="Arial" pitchFamily="1" charset="0"/>
              </a:rPr>
              <a:t> 	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sz="1300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r>
              <a:rPr lang="en-US" sz="1300" dirty="0" smtClean="0">
                <a:solidFill>
                  <a:srgbClr val="000000"/>
                </a:solidFill>
                <a:latin typeface="Arial" pitchFamily="1" charset="0"/>
              </a:rPr>
              <a:t>        </a:t>
            </a:r>
            <a:r>
              <a:rPr lang="en-US" sz="1300" dirty="0">
                <a:solidFill>
                  <a:srgbClr val="000000"/>
                </a:solidFill>
                <a:latin typeface="Arial" pitchFamily="1" charset="0"/>
              </a:rPr>
              <a:t>	Rubrics:  </a:t>
            </a:r>
            <a:r>
              <a:rPr lang="en-US" sz="1300" u="sng" dirty="0">
                <a:solidFill>
                  <a:srgbClr val="0000FF"/>
                </a:solidFill>
                <a:latin typeface="Arial" pitchFamily="1" charset="0"/>
                <a:hlinkClick r:id="rId2"/>
              </a:rPr>
              <a:t>http://bit.ly/HPeKta</a:t>
            </a:r>
            <a:endParaRPr lang="en-US" sz="1300" u="sng" dirty="0">
              <a:solidFill>
                <a:srgbClr val="0000FF"/>
              </a:solidFill>
              <a:latin typeface="Arial" pitchFamily="1" charset="0"/>
            </a:endParaRPr>
          </a:p>
          <a:p>
            <a:pPr>
              <a:lnSpc>
                <a:spcPct val="95000"/>
              </a:lnSpc>
              <a:buNone/>
            </a:pPr>
            <a:endParaRPr lang="en-US" dirty="0" smtClean="0"/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endParaRPr lang="en-US" sz="2900" dirty="0">
              <a:solidFill>
                <a:srgbClr val="000000"/>
              </a:solidFill>
              <a:latin typeface="Arial" pitchFamily="1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Inquiry Question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839200" cy="5303838"/>
          </a:xfrm>
        </p:spPr>
        <p:txBody>
          <a:bodyPr>
            <a:normAutofit/>
          </a:bodyPr>
          <a:lstStyle/>
          <a:p>
            <a:pPr marL="400057" lvl="1" indent="0">
              <a:lnSpc>
                <a:spcPct val="95000"/>
              </a:lnSpc>
              <a:buClr>
                <a:srgbClr val="000000"/>
              </a:buClr>
              <a:buSzPct val="100000"/>
              <a:buNone/>
            </a:pPr>
            <a:endParaRPr lang="en-US" sz="2900" dirty="0" smtClean="0">
              <a:solidFill>
                <a:srgbClr val="000000"/>
              </a:solidFill>
              <a:latin typeface="Arial" pitchFamily="1" charset="0"/>
            </a:endParaRPr>
          </a:p>
          <a:p>
            <a:pPr marL="400057" lvl="1" indent="0">
              <a:lnSpc>
                <a:spcPct val="95000"/>
              </a:lnSpc>
              <a:buClr>
                <a:srgbClr val="000000"/>
              </a:buClr>
              <a:buSzPct val="100000"/>
              <a:buNone/>
            </a:pPr>
            <a:r>
              <a:rPr lang="en-US" sz="3600" dirty="0" smtClean="0">
                <a:solidFill>
                  <a:srgbClr val="000000"/>
                </a:solidFill>
                <a:latin typeface="Arial" pitchFamily="1" charset="0"/>
              </a:rPr>
              <a:t>What</a:t>
            </a:r>
            <a:r>
              <a:rPr lang="en-US" sz="3600" dirty="0">
                <a:solidFill>
                  <a:srgbClr val="000000"/>
                </a:solidFill>
                <a:latin typeface="Arial" pitchFamily="1" charset="0"/>
              </a:rPr>
              <a:t> instructional practices can we use to prepare basic skills students to successfully meet college-wide SLOs? </a:t>
            </a:r>
            <a:r>
              <a:rPr lang="en-US" sz="3200" dirty="0">
                <a:solidFill>
                  <a:srgbClr val="000000"/>
                </a:solidFill>
                <a:latin typeface="Arial" pitchFamily="1" charset="0"/>
              </a:rPr>
              <a:t> </a:t>
            </a:r>
            <a:r>
              <a:rPr lang="en-US" sz="2900" dirty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/>
          </a:p>
          <a:p>
            <a:pPr>
              <a:lnSpc>
                <a:spcPct val="95000"/>
              </a:lnSpc>
              <a:buNone/>
            </a:pPr>
            <a:r>
              <a:rPr lang="en-US" sz="2900" dirty="0">
                <a:solidFill>
                  <a:srgbClr val="000000"/>
                </a:solidFill>
                <a:latin typeface="Arial" pitchFamily="1" charset="0"/>
              </a:rPr>
              <a:t>  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 Summary of our Process</a:t>
            </a:r>
            <a:endParaRPr lang="en-US" cap="none" dirty="0"/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 flipV="1">
            <a:off x="4136118" y="1719040"/>
            <a:ext cx="496888" cy="601663"/>
          </a:xfrm>
          <a:custGeom>
            <a:avLst/>
            <a:gdLst/>
            <a:ahLst/>
            <a:cxnLst>
              <a:cxn ang="0">
                <a:pos x="6165" y="21600"/>
              </a:cxn>
              <a:cxn ang="0">
                <a:pos x="6165" y="11173"/>
              </a:cxn>
              <a:cxn ang="0">
                <a:pos x="985" y="11173"/>
              </a:cxn>
              <a:cxn ang="0">
                <a:pos x="995" y="10190"/>
              </a:cxn>
              <a:cxn ang="0">
                <a:pos x="11345" y="0"/>
              </a:cxn>
              <a:cxn ang="0">
                <a:pos x="21691" y="10187"/>
              </a:cxn>
              <a:cxn ang="0">
                <a:pos x="21705" y="11173"/>
              </a:cxn>
              <a:cxn ang="0">
                <a:pos x="16526" y="11173"/>
              </a:cxn>
              <a:cxn ang="0">
                <a:pos x="16526" y="21600"/>
              </a:cxn>
              <a:cxn ang="0">
                <a:pos x="6165" y="21600"/>
              </a:cxn>
            </a:cxnLst>
            <a:rect l="0" t="0" r="r" b="b"/>
            <a:pathLst>
              <a:path w="22715" h="21600">
                <a:moveTo>
                  <a:pt x="6165" y="21600"/>
                </a:moveTo>
                <a:lnTo>
                  <a:pt x="6165" y="11173"/>
                </a:lnTo>
                <a:cubicBezTo>
                  <a:pt x="6165" y="11173"/>
                  <a:pt x="1031" y="11188"/>
                  <a:pt x="985" y="11173"/>
                </a:cubicBezTo>
                <a:cubicBezTo>
                  <a:pt x="0" y="11173"/>
                  <a:pt x="995" y="10190"/>
                  <a:pt x="995" y="10190"/>
                </a:cubicBezTo>
                <a:lnTo>
                  <a:pt x="11345" y="0"/>
                </a:lnTo>
                <a:cubicBezTo>
                  <a:pt x="11345" y="0"/>
                  <a:pt x="21669" y="10187"/>
                  <a:pt x="21691" y="10187"/>
                </a:cubicBezTo>
                <a:cubicBezTo>
                  <a:pt x="22715" y="11337"/>
                  <a:pt x="21705" y="11173"/>
                  <a:pt x="21705" y="11173"/>
                </a:cubicBezTo>
                <a:lnTo>
                  <a:pt x="16526" y="11173"/>
                </a:lnTo>
                <a:lnTo>
                  <a:pt x="16526" y="21600"/>
                </a:lnTo>
                <a:lnTo>
                  <a:pt x="6165" y="216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8" tIns="45720" rIns="91438" bIns="4572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 flipV="1">
            <a:off x="4139291" y="3141438"/>
            <a:ext cx="477838" cy="655638"/>
          </a:xfrm>
          <a:custGeom>
            <a:avLst/>
            <a:gdLst/>
            <a:ahLst/>
            <a:cxnLst>
              <a:cxn ang="0">
                <a:pos x="6165" y="21600"/>
              </a:cxn>
              <a:cxn ang="0">
                <a:pos x="6165" y="11173"/>
              </a:cxn>
              <a:cxn ang="0">
                <a:pos x="985" y="11173"/>
              </a:cxn>
              <a:cxn ang="0">
                <a:pos x="995" y="10190"/>
              </a:cxn>
              <a:cxn ang="0">
                <a:pos x="11345" y="0"/>
              </a:cxn>
              <a:cxn ang="0">
                <a:pos x="21691" y="10187"/>
              </a:cxn>
              <a:cxn ang="0">
                <a:pos x="21705" y="11173"/>
              </a:cxn>
              <a:cxn ang="0">
                <a:pos x="16526" y="11173"/>
              </a:cxn>
              <a:cxn ang="0">
                <a:pos x="16526" y="21600"/>
              </a:cxn>
              <a:cxn ang="0">
                <a:pos x="6165" y="21600"/>
              </a:cxn>
            </a:cxnLst>
            <a:rect l="0" t="0" r="r" b="b"/>
            <a:pathLst>
              <a:path w="22715" h="21600">
                <a:moveTo>
                  <a:pt x="6165" y="21600"/>
                </a:moveTo>
                <a:lnTo>
                  <a:pt x="6165" y="11173"/>
                </a:lnTo>
                <a:cubicBezTo>
                  <a:pt x="6165" y="11173"/>
                  <a:pt x="1031" y="11188"/>
                  <a:pt x="985" y="11173"/>
                </a:cubicBezTo>
                <a:cubicBezTo>
                  <a:pt x="0" y="11173"/>
                  <a:pt x="995" y="10190"/>
                  <a:pt x="995" y="10190"/>
                </a:cubicBezTo>
                <a:lnTo>
                  <a:pt x="11345" y="0"/>
                </a:lnTo>
                <a:cubicBezTo>
                  <a:pt x="11345" y="0"/>
                  <a:pt x="21669" y="10187"/>
                  <a:pt x="21691" y="10187"/>
                </a:cubicBezTo>
                <a:cubicBezTo>
                  <a:pt x="22715" y="11337"/>
                  <a:pt x="21705" y="11173"/>
                  <a:pt x="21705" y="11173"/>
                </a:cubicBezTo>
                <a:lnTo>
                  <a:pt x="16526" y="11173"/>
                </a:lnTo>
                <a:lnTo>
                  <a:pt x="16526" y="21600"/>
                </a:lnTo>
                <a:lnTo>
                  <a:pt x="6165" y="216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8" tIns="45720" rIns="91438" bIns="4572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16591" y="1306290"/>
            <a:ext cx="8912226" cy="31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>
                <a:solidFill>
                  <a:srgbClr val="000000"/>
                </a:solidFill>
                <a:latin typeface="Arial" pitchFamily="1" charset="0"/>
              </a:rPr>
              <a:t>Write proposal; solicit materials from teachers in the department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13391" y="2393727"/>
            <a:ext cx="9030609" cy="61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>
                <a:solidFill>
                  <a:srgbClr val="000000"/>
                </a:solidFill>
                <a:latin typeface="Arial" pitchFamily="1" charset="0"/>
              </a:rPr>
              <a:t>Collect current research, publications about new trends in the field and other schools, and conference materials 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-89809" y="3846290"/>
            <a:ext cx="9764713" cy="31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>
                <a:solidFill>
                  <a:srgbClr val="000000"/>
                </a:solidFill>
                <a:latin typeface="Arial" pitchFamily="1" charset="0"/>
              </a:rPr>
              <a:t>Align the materials collected with the five college learning outcomes</a:t>
            </a:r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 flipV="1">
            <a:off x="4139291" y="4360638"/>
            <a:ext cx="520700" cy="693738"/>
          </a:xfrm>
          <a:custGeom>
            <a:avLst/>
            <a:gdLst/>
            <a:ahLst/>
            <a:cxnLst>
              <a:cxn ang="0">
                <a:pos x="6165" y="21600"/>
              </a:cxn>
              <a:cxn ang="0">
                <a:pos x="6165" y="11173"/>
              </a:cxn>
              <a:cxn ang="0">
                <a:pos x="985" y="11173"/>
              </a:cxn>
              <a:cxn ang="0">
                <a:pos x="995" y="10190"/>
              </a:cxn>
              <a:cxn ang="0">
                <a:pos x="11345" y="0"/>
              </a:cxn>
              <a:cxn ang="0">
                <a:pos x="21691" y="10187"/>
              </a:cxn>
              <a:cxn ang="0">
                <a:pos x="21705" y="11173"/>
              </a:cxn>
              <a:cxn ang="0">
                <a:pos x="16526" y="11173"/>
              </a:cxn>
              <a:cxn ang="0">
                <a:pos x="16526" y="21600"/>
              </a:cxn>
              <a:cxn ang="0">
                <a:pos x="6165" y="21600"/>
              </a:cxn>
            </a:cxnLst>
            <a:rect l="0" t="0" r="r" b="b"/>
            <a:pathLst>
              <a:path w="22715" h="21600">
                <a:moveTo>
                  <a:pt x="6165" y="21600"/>
                </a:moveTo>
                <a:lnTo>
                  <a:pt x="6165" y="11173"/>
                </a:lnTo>
                <a:cubicBezTo>
                  <a:pt x="6165" y="11173"/>
                  <a:pt x="1031" y="11188"/>
                  <a:pt x="985" y="11173"/>
                </a:cubicBezTo>
                <a:cubicBezTo>
                  <a:pt x="0" y="11173"/>
                  <a:pt x="995" y="10190"/>
                  <a:pt x="995" y="10190"/>
                </a:cubicBezTo>
                <a:lnTo>
                  <a:pt x="11345" y="0"/>
                </a:lnTo>
                <a:cubicBezTo>
                  <a:pt x="11345" y="0"/>
                  <a:pt x="21669" y="10187"/>
                  <a:pt x="21691" y="10187"/>
                </a:cubicBezTo>
                <a:cubicBezTo>
                  <a:pt x="22715" y="11337"/>
                  <a:pt x="21705" y="11173"/>
                  <a:pt x="21705" y="11173"/>
                </a:cubicBezTo>
                <a:lnTo>
                  <a:pt x="16526" y="11173"/>
                </a:lnTo>
                <a:lnTo>
                  <a:pt x="16526" y="21600"/>
                </a:lnTo>
                <a:lnTo>
                  <a:pt x="6165" y="216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8" tIns="45720" rIns="91438" bIns="4572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13391" y="4963890"/>
            <a:ext cx="9030609" cy="61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 smtClean="0">
                <a:solidFill>
                  <a:srgbClr val="000000"/>
                </a:solidFill>
                <a:latin typeface="Arial" pitchFamily="1" charset="0"/>
              </a:rPr>
              <a:t>Create a Wiki site using the collected </a:t>
            </a:r>
            <a:r>
              <a:rPr lang="en-US" sz="2100" dirty="0" smtClean="0">
                <a:solidFill>
                  <a:srgbClr val="000000"/>
                </a:solidFill>
                <a:latin typeface="Arial" pitchFamily="1" charset="0"/>
              </a:rPr>
              <a:t>materials:  </a:t>
            </a:r>
            <a:r>
              <a:rPr lang="en-US" sz="1600" b="1" u="sng" dirty="0">
                <a:latin typeface="Arial" pitchFamily="1" charset="0"/>
                <a:hlinkClick r:id="rId3"/>
              </a:rPr>
              <a:t>http://bit.ly/Hdeghg</a:t>
            </a:r>
            <a:endParaRPr lang="en-US" sz="1600" b="1" u="sng" dirty="0">
              <a:latin typeface="Arial" pitchFamily="1" charset="0"/>
            </a:endParaRPr>
          </a:p>
          <a:p>
            <a:pPr algn="ctr">
              <a:lnSpc>
                <a:spcPct val="95000"/>
              </a:lnSpc>
            </a:pPr>
            <a:r>
              <a:rPr lang="en-US" sz="2100" dirty="0" smtClean="0">
                <a:solidFill>
                  <a:srgbClr val="000000"/>
                </a:solidFill>
                <a:latin typeface="Arial" pitchFamily="1" charset="0"/>
              </a:rPr>
              <a:t>  </a:t>
            </a:r>
            <a:endParaRPr lang="en-US" sz="2100" u="sng" dirty="0">
              <a:solidFill>
                <a:srgbClr val="0000FF"/>
              </a:solidFill>
              <a:latin typeface="Arial" pitchFamily="1" charset="0"/>
            </a:endParaRPr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 flipV="1">
            <a:off x="4139291" y="5286150"/>
            <a:ext cx="566738" cy="790576"/>
          </a:xfrm>
          <a:custGeom>
            <a:avLst/>
            <a:gdLst/>
            <a:ahLst/>
            <a:cxnLst>
              <a:cxn ang="0">
                <a:pos x="6165" y="21600"/>
              </a:cxn>
              <a:cxn ang="0">
                <a:pos x="6165" y="11173"/>
              </a:cxn>
              <a:cxn ang="0">
                <a:pos x="985" y="11173"/>
              </a:cxn>
              <a:cxn ang="0">
                <a:pos x="995" y="10190"/>
              </a:cxn>
              <a:cxn ang="0">
                <a:pos x="11345" y="0"/>
              </a:cxn>
              <a:cxn ang="0">
                <a:pos x="21691" y="10187"/>
              </a:cxn>
              <a:cxn ang="0">
                <a:pos x="21705" y="11173"/>
              </a:cxn>
              <a:cxn ang="0">
                <a:pos x="16526" y="11173"/>
              </a:cxn>
              <a:cxn ang="0">
                <a:pos x="16526" y="21600"/>
              </a:cxn>
              <a:cxn ang="0">
                <a:pos x="6165" y="21600"/>
              </a:cxn>
            </a:cxnLst>
            <a:rect l="0" t="0" r="r" b="b"/>
            <a:pathLst>
              <a:path w="22715" h="21600">
                <a:moveTo>
                  <a:pt x="6165" y="21600"/>
                </a:moveTo>
                <a:lnTo>
                  <a:pt x="6165" y="11173"/>
                </a:lnTo>
                <a:cubicBezTo>
                  <a:pt x="6165" y="11173"/>
                  <a:pt x="1031" y="11188"/>
                  <a:pt x="985" y="11173"/>
                </a:cubicBezTo>
                <a:cubicBezTo>
                  <a:pt x="0" y="11173"/>
                  <a:pt x="995" y="10190"/>
                  <a:pt x="995" y="10190"/>
                </a:cubicBezTo>
                <a:lnTo>
                  <a:pt x="11345" y="0"/>
                </a:lnTo>
                <a:cubicBezTo>
                  <a:pt x="11345" y="0"/>
                  <a:pt x="21669" y="10187"/>
                  <a:pt x="21691" y="10187"/>
                </a:cubicBezTo>
                <a:cubicBezTo>
                  <a:pt x="22715" y="11337"/>
                  <a:pt x="21705" y="11173"/>
                  <a:pt x="21705" y="11173"/>
                </a:cubicBezTo>
                <a:lnTo>
                  <a:pt x="16526" y="11173"/>
                </a:lnTo>
                <a:lnTo>
                  <a:pt x="16526" y="21600"/>
                </a:lnTo>
                <a:lnTo>
                  <a:pt x="6165" y="216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8" tIns="45720" rIns="91438" bIns="4572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00718" y="6163851"/>
            <a:ext cx="8983663" cy="31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dirty="0">
                <a:solidFill>
                  <a:srgbClr val="000000"/>
                </a:solidFill>
                <a:latin typeface="Arial" pitchFamily="1" charset="0"/>
              </a:rPr>
              <a:t>Share resources within the college and beyond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Applications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In your groups, look over the 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critical thinking outcomes 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and talk about 1-2 activities that you use in your classroom that 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could help students achieve them.  </a:t>
            </a:r>
          </a:p>
          <a:p>
            <a:pPr marL="400057" lvl="1" indent="0">
              <a:lnSpc>
                <a:spcPct val="95000"/>
              </a:lnSpc>
              <a:buClr>
                <a:srgbClr val="000000"/>
              </a:buClr>
              <a:buSzPct val="100000"/>
              <a:buNone/>
            </a:pPr>
            <a:endParaRPr lang="en-US" sz="2900" dirty="0" smtClean="0">
              <a:solidFill>
                <a:srgbClr val="000000"/>
              </a:solidFill>
              <a:latin typeface="Arial" pitchFamily="1" charset="0"/>
            </a:endParaRPr>
          </a:p>
          <a:p>
            <a:pPr lvl="1" indent="-342893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How 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can this type of work be applied to your own department?  Do you have similar methods for sharing resources?  Are they linked to course, program, or school-wide </a:t>
            </a:r>
            <a:r>
              <a:rPr lang="en-US" sz="2900" dirty="0" err="1" smtClean="0">
                <a:solidFill>
                  <a:srgbClr val="000000"/>
                </a:solidFill>
                <a:latin typeface="Arial" pitchFamily="1" charset="0"/>
              </a:rPr>
              <a:t>SLOs</a:t>
            </a:r>
            <a:r>
              <a:rPr lang="en-US" sz="2900" dirty="0" smtClean="0">
                <a:solidFill>
                  <a:srgbClr val="000000"/>
                </a:solidFill>
                <a:latin typeface="Arial" pitchFamily="1" charset="0"/>
              </a:rPr>
              <a:t>? 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Thank you for coming!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	Questions?  Contact: 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	Beth Patel </a:t>
            </a:r>
            <a:r>
              <a:rPr lang="en-US" u="sng" dirty="0" smtClean="0">
                <a:solidFill>
                  <a:srgbClr val="0000FF"/>
                </a:solidFill>
                <a:latin typeface="Arial" pitchFamily="1" charset="0"/>
                <a:hlinkClick r:id="rId3"/>
              </a:rPr>
              <a:t>beth.patel@marin.edu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 or 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	Cara </a:t>
            </a:r>
            <a:r>
              <a:rPr lang="en-US" dirty="0" err="1" smtClean="0">
                <a:solidFill>
                  <a:srgbClr val="000000"/>
                </a:solidFill>
                <a:latin typeface="Arial" pitchFamily="1" charset="0"/>
              </a:rPr>
              <a:t>Statucki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 Kreit </a:t>
            </a:r>
            <a:r>
              <a:rPr lang="en-US" u="sng" dirty="0" smtClean="0">
                <a:solidFill>
                  <a:srgbClr val="0000FF"/>
                </a:solidFill>
                <a:latin typeface="Arial" pitchFamily="1" charset="0"/>
                <a:hlinkClick r:id="rId4"/>
              </a:rPr>
              <a:t>cara.statucki@marin.edu</a:t>
            </a: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 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dirty="0" smtClean="0">
                <a:solidFill>
                  <a:srgbClr val="000000"/>
                </a:solidFill>
                <a:latin typeface="Arial" pitchFamily="1" charset="0"/>
              </a:rPr>
              <a:t> </a:t>
            </a:r>
            <a:endParaRPr lang="en-US" dirty="0" smtClean="0"/>
          </a:p>
          <a:p>
            <a:pPr>
              <a:lnSpc>
                <a:spcPct val="95000"/>
              </a:lnSpc>
              <a:buNone/>
            </a:pPr>
            <a:r>
              <a:rPr lang="en-US" sz="2162" dirty="0" smtClean="0">
                <a:solidFill>
                  <a:srgbClr val="000000"/>
                </a:solidFill>
                <a:latin typeface="Arial" pitchFamily="1" charset="0"/>
              </a:rPr>
              <a:t>	Project was funded by the Basic Skills Initiative at College of Marin   </a:t>
            </a:r>
            <a:r>
              <a:rPr lang="en-US" sz="2595" dirty="0" smtClean="0">
                <a:solidFill>
                  <a:srgbClr val="000000"/>
                </a:solidFill>
                <a:latin typeface="Arial" pitchFamily="1" charset="0"/>
              </a:rPr>
              <a:t/>
            </a:r>
            <a:br>
              <a:rPr lang="en-US" sz="2595" dirty="0" smtClean="0">
                <a:solidFill>
                  <a:srgbClr val="000000"/>
                </a:solidFill>
                <a:latin typeface="Arial" pitchFamily="1" charset="0"/>
              </a:rPr>
            </a:br>
            <a:r>
              <a:rPr lang="en-US" sz="2162" dirty="0" smtClean="0">
                <a:solidFill>
                  <a:srgbClr val="000000"/>
                </a:solidFill>
                <a:latin typeface="Arial" pitchFamily="1" charset="0"/>
              </a:rPr>
              <a:t>  </a:t>
            </a:r>
            <a:endParaRPr lang="en-US" sz="2595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Trek.thmx</Template>
  <TotalTime>403</TotalTime>
  <Words>141</Words>
  <Application>Microsoft Macintosh PowerPoint</Application>
  <PresentationFormat>On-screen Show (4:3)</PresentationFormat>
  <Paragraphs>57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PowerPoint Presentation</vt:lpstr>
      <vt:lpstr>Agenda</vt:lpstr>
      <vt:lpstr>Rationale for Project</vt:lpstr>
      <vt:lpstr>Inquiry Question</vt:lpstr>
      <vt:lpstr>A Summary of our Process</vt:lpstr>
      <vt:lpstr>Applications</vt:lpstr>
      <vt:lpstr>Thank you for coming!</vt:lpstr>
    </vt:vector>
  </TitlesOfParts>
  <Company>Institute For The Future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Bradley Kreit</dc:creator>
  <cp:lastModifiedBy>Cara Statucki</cp:lastModifiedBy>
  <cp:revision>5</cp:revision>
  <cp:lastPrinted>2012-04-12T17:22:59Z</cp:lastPrinted>
  <dcterms:created xsi:type="dcterms:W3CDTF">2012-04-04T04:28:30Z</dcterms:created>
  <dcterms:modified xsi:type="dcterms:W3CDTF">2012-04-12T23:51:26Z</dcterms:modified>
</cp:coreProperties>
</file>